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Montserrat"/>
      <p:regular r:id="rId36"/>
      <p:bold r:id="rId37"/>
      <p:italic r:id="rId38"/>
      <p:boldItalic r:id="rId39"/>
    </p:embeddedFont>
    <p:embeddedFont>
      <p:font typeface="Montserrat Medium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regular.fntdata"/><Relationship Id="rId20" Type="http://schemas.openxmlformats.org/officeDocument/2006/relationships/slide" Target="slides/slide15.xml"/><Relationship Id="rId42" Type="http://schemas.openxmlformats.org/officeDocument/2006/relationships/font" Target="fonts/MontserratMedium-italic.fntdata"/><Relationship Id="rId41" Type="http://schemas.openxmlformats.org/officeDocument/2006/relationships/font" Target="fonts/MontserratMedium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MontserratMedium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-bold.fntdata"/><Relationship Id="rId14" Type="http://schemas.openxmlformats.org/officeDocument/2006/relationships/slide" Target="slides/slide9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3b29ec43c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3b29ec43c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149df078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1149df078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3b29ec43c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3b29ec43c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3b29ec43c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3b29ec43c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0f03f2750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0f03f2750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3b29ec43c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3b29ec43c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3b29ec43c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3b29ec43c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3b29ec43c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3b29ec43c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3b29ec43c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3b29ec43c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3b29ec43c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3b29ec43c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7807fa4a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7807fa4a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3b29ec43c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3b29ec43c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3b29ec43c2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3b29ec43c2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3b29ec43c2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3b29ec43c2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3b29ec43c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3b29ec43c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149df078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1149df078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3d8000b07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3d8000b07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b29ec43c2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b29ec43c2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b29ec43c2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b29ec43c2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15af9d5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115af9d5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7807fa4ab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7807fa4ab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3d8000b07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3d8000b07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3b2cece4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3b2cece4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7807fa4ab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7807fa4ab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3d8000b0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3d8000b0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149df078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1149df078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3b29ec43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3b29ec43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149df078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1149df078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3b29ec43c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3b29ec43c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od-level-python.notion.site/AI-Engineer-HQ-b3c98407b4ab45819811db081ae9d102?pvs=4" TargetMode="External"/><Relationship Id="rId4" Type="http://schemas.openxmlformats.org/officeDocument/2006/relationships/hyperlink" Target="https://newsletter.himanshuramchandani.co/" TargetMode="External"/><Relationship Id="rId5" Type="http://schemas.openxmlformats.org/officeDocument/2006/relationships/hyperlink" Target="https://www.linkedin.com/in/hemansnation/" TargetMode="External"/><Relationship Id="rId6" Type="http://schemas.openxmlformats.org/officeDocument/2006/relationships/hyperlink" Target="https://god-level-python.notion.site/The-Elite-AI-Leadership-Accelerator-1adffb33c49580488ae2c6179178a51b?pvs=4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250" y="3002700"/>
            <a:ext cx="1558799" cy="15587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843250" y="563525"/>
            <a:ext cx="7621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 Ecosystem</a:t>
            </a:r>
            <a:endParaRPr sz="6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601025" y="3262650"/>
            <a:ext cx="266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Himanshu Ramchandani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843250" y="1671725"/>
            <a:ext cx="7018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Understanding AI Market Landscape, Building Team, Business Value &amp; Projects Overview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5125" y="3662850"/>
            <a:ext cx="4002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3154375" y="3662850"/>
            <a:ext cx="15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Microsoft MVP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/>
        </p:nvSpPr>
        <p:spPr>
          <a:xfrm>
            <a:off x="691725" y="1027150"/>
            <a:ext cx="7621500" cy="31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Applications by Industry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In manufacturing, AI systems optimize production lines, predict equipment failures before they occur, and significantly improve quality control processes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Financial institutions deploy AI systems for fraud detection, risk management, and investment advisory services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22"/>
          <p:cNvSpPr txBox="1"/>
          <p:nvPr/>
        </p:nvSpPr>
        <p:spPr>
          <a:xfrm>
            <a:off x="691725" y="404475"/>
            <a:ext cx="35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Himanshu Ramchandani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7275" y="239000"/>
            <a:ext cx="568946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/>
          <p:nvPr/>
        </p:nvSpPr>
        <p:spPr>
          <a:xfrm>
            <a:off x="691725" y="1027150"/>
            <a:ext cx="76215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Business opportunities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Efficiency, cost savings, and competitive edge.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utomated 40 operations daily, saving 40 hours monthly, showcasing efficiency gains (StepWise)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4"/>
          <p:cNvSpPr txBox="1"/>
          <p:nvPr/>
        </p:nvSpPr>
        <p:spPr>
          <a:xfrm>
            <a:off x="691725" y="404475"/>
            <a:ext cx="35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Himanshu Ramchandani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/>
        </p:nvSpPr>
        <p:spPr>
          <a:xfrm>
            <a:off x="691725" y="404475"/>
            <a:ext cx="5853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JPMorgen Chase in Finance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6" name="Google Shape;126;p25" title="Screenshot 2025-03-25 at 12.10.21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050" y="1191238"/>
            <a:ext cx="8839199" cy="2761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/>
        </p:nvSpPr>
        <p:spPr>
          <a:xfrm>
            <a:off x="691725" y="1155750"/>
            <a:ext cx="7621500" cy="3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 Evolution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 neurons to neural networks, RNNs, CNNs, LSTMs, transformers, and LLMs.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26"/>
          <p:cNvSpPr txBox="1"/>
          <p:nvPr/>
        </p:nvSpPr>
        <p:spPr>
          <a:xfrm>
            <a:off x="691725" y="404475"/>
            <a:ext cx="35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Himanshu Ramchandani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/>
        </p:nvSpPr>
        <p:spPr>
          <a:xfrm>
            <a:off x="721475" y="253900"/>
            <a:ext cx="7621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Neuron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8" name="Google Shape;1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588" y="1392900"/>
            <a:ext cx="7478824" cy="35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/>
        </p:nvSpPr>
        <p:spPr>
          <a:xfrm>
            <a:off x="721475" y="253900"/>
            <a:ext cx="7621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Neural Networks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" name="Google Shape;1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463" y="1204650"/>
            <a:ext cx="6567076" cy="381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/>
        </p:nvSpPr>
        <p:spPr>
          <a:xfrm>
            <a:off x="671900" y="333175"/>
            <a:ext cx="76215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CNN (Convolutional Neural Network)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0" name="Google Shape;1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5975"/>
            <a:ext cx="8737531" cy="370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/>
        </p:nvSpPr>
        <p:spPr>
          <a:xfrm>
            <a:off x="691725" y="1155750"/>
            <a:ext cx="76215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Attention Mechanism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b="1"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Himanshu</a:t>
            </a:r>
            <a:r>
              <a:rPr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is an AI consultant. </a:t>
            </a:r>
            <a:r>
              <a:rPr b="1"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He </a:t>
            </a:r>
            <a:r>
              <a:rPr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going to solve your problems.“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/>
          <p:nvPr/>
        </p:nvSpPr>
        <p:spPr>
          <a:xfrm>
            <a:off x="721475" y="253900"/>
            <a:ext cx="7621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RNN (Recurrent Neural Network)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" name="Google Shape;161;p31" title="rnn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9600"/>
            <a:ext cx="8743018" cy="386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/>
        </p:nvSpPr>
        <p:spPr>
          <a:xfrm>
            <a:off x="691725" y="1952525"/>
            <a:ext cx="7621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691725" y="344375"/>
            <a:ext cx="7621500" cy="48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Table of Contents</a:t>
            </a:r>
            <a:endParaRPr sz="3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 market growth and its relevance to your industries.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Business opportunities: Efficiency, cost savings, and competitive edge.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 evolution: From neurons to neural networks, RNNs, CNNs, LSTMs, transformers, and LLMs.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do we test the application effectiveness?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Limitations of LLMs and need for augmenting them like Fine tuning, RAG etc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LLM Evolution to Agents and Agentic AI solutions (Intro only)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/>
          <p:nvPr/>
        </p:nvSpPr>
        <p:spPr>
          <a:xfrm>
            <a:off x="721475" y="253900"/>
            <a:ext cx="7621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LSTM (Long Short Term Memory)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7" name="Google Shape;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4800" y="1119700"/>
            <a:ext cx="6174850" cy="396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/>
          <p:nvPr/>
        </p:nvSpPr>
        <p:spPr>
          <a:xfrm>
            <a:off x="691725" y="1027150"/>
            <a:ext cx="7621500" cy="3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What exactly is GPT?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6985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Generative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698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Pre-Trained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6985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●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Transformer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 txBox="1"/>
          <p:nvPr/>
        </p:nvSpPr>
        <p:spPr>
          <a:xfrm>
            <a:off x="513350" y="1948575"/>
            <a:ext cx="7621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Transformers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8" name="Google Shape;17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769" y="0"/>
            <a:ext cx="365023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/>
        </p:nvSpPr>
        <p:spPr>
          <a:xfrm>
            <a:off x="721475" y="253900"/>
            <a:ext cx="7621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Large Language Models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4" name="Google Shape;1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3275"/>
            <a:ext cx="8839199" cy="2498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0363" y="0"/>
            <a:ext cx="710328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7"/>
          <p:cNvSpPr txBox="1"/>
          <p:nvPr/>
        </p:nvSpPr>
        <p:spPr>
          <a:xfrm>
            <a:off x="711525" y="378225"/>
            <a:ext cx="8230800" cy="4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How do we test the application effectiveness?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Char char="-"/>
            </a:pPr>
            <a:r>
              <a:rPr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</a:t>
            </a:r>
            <a:r>
              <a:rPr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enchmark datasets (Humanity’s Last Exam)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Char char="-"/>
            </a:pPr>
            <a:r>
              <a:rPr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OpenAI's Gym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Char char="-"/>
            </a:pPr>
            <a:r>
              <a:rPr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TensorFlow's TF-Agents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Char char="-"/>
            </a:pPr>
            <a:r>
              <a:rPr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Accuracy, response time, and resource utilization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Char char="-"/>
            </a:pPr>
            <a:r>
              <a:rPr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Monitoring tools like Prometheus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"/>
              <a:buChar char="-"/>
            </a:pPr>
            <a:r>
              <a:rPr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HELM, CRFM, ARC, MLPerf, etc.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/>
          <p:nvPr/>
        </p:nvSpPr>
        <p:spPr>
          <a:xfrm>
            <a:off x="711525" y="378225"/>
            <a:ext cx="8230800" cy="45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Limitations of LLMs 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LLMs will always start fresh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LLMs do not improve with use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get a better response, you must adapt to LLM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Solutions: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Fine-Tuning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RAG Approaches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/>
          <p:nvPr/>
        </p:nvSpPr>
        <p:spPr>
          <a:xfrm>
            <a:off x="711525" y="378225"/>
            <a:ext cx="8230800" cy="45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LLM Evolution to Agents 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From passive text generation to active task execution, decision-making, and process automation.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-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Bot Factory (for creating new AI agents)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-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Creative Writers Workshop (supporting professional writers across genres)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-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Entrepreneur Support Center (providing business planning, strategy, and legal guidance)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-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Documentation &amp; Marketing (specializing in technical documentation and marketing copy)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-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Industry-specific support centers for legal, immigration, and other specialized domains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/>
          <p:nvPr/>
        </p:nvSpPr>
        <p:spPr>
          <a:xfrm>
            <a:off x="761250" y="416850"/>
            <a:ext cx="7621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Here’s How I can Help You</a:t>
            </a:r>
            <a:endParaRPr sz="1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AutoNum type="arabicPeriod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Elite [AI Leadership </a:t>
            </a: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Accelerator</a:t>
            </a: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]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AutoNum type="arabicPeriod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 Engineer HQ for Professionals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AutoNum type="arabicPeriod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 Newsletter - the master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AutoNum type="arabicPeriod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LinkedIn Content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AutoNum type="arabicPeriod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 Engineering &amp; Consulting Services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1"/>
          <p:cNvSpPr txBox="1"/>
          <p:nvPr/>
        </p:nvSpPr>
        <p:spPr>
          <a:xfrm>
            <a:off x="680050" y="852500"/>
            <a:ext cx="76215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Questions?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5" name="Google Shape;21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9150" y="955675"/>
            <a:ext cx="4884854" cy="3232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41"/>
          <p:cNvSpPr txBox="1"/>
          <p:nvPr/>
        </p:nvSpPr>
        <p:spPr>
          <a:xfrm>
            <a:off x="680050" y="3361375"/>
            <a:ext cx="266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Himanshu Ramchandani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7" name="Google Shape;21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150" y="3761575"/>
            <a:ext cx="4002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1"/>
          <p:cNvSpPr txBox="1"/>
          <p:nvPr/>
        </p:nvSpPr>
        <p:spPr>
          <a:xfrm>
            <a:off x="1233400" y="3761575"/>
            <a:ext cx="15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Microsoft MVP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2"/>
          <p:cNvSpPr txBox="1"/>
          <p:nvPr/>
        </p:nvSpPr>
        <p:spPr>
          <a:xfrm>
            <a:off x="761250" y="416850"/>
            <a:ext cx="76215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Resources</a:t>
            </a:r>
            <a:endParaRPr sz="1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 Engineer Roadmap: </a:t>
            </a:r>
            <a:r>
              <a:rPr lang="en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https://god-level-python.notion.site/AI-Engineer-HQ-b3c98407b4ab45819811db081ae9d102?pvs=4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 Newsletter: </a:t>
            </a:r>
            <a:r>
              <a:rPr lang="en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https://newsletter.himanshuramchandani.co/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Linkedin: </a:t>
            </a:r>
            <a:r>
              <a:rPr lang="en" sz="1100" u="sng">
                <a:solidFill>
                  <a:srgbClr val="1155CC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https://www.linkedin.com/in/hemansnation/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Elite for AI Leaders: </a:t>
            </a:r>
            <a:r>
              <a:rPr lang="en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https://god-level-python.notion.site/The-Elite-AI-Leadership-Accelerator-1adffb33c49580488ae2c6179178a51b?pvs=4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691725" y="1027150"/>
            <a:ext cx="76215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 Landscape 2025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 major challenges businesses face with AI right now: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estimating and demonstrating AI value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lack of talent/skills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691725" y="404475"/>
            <a:ext cx="35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Himanshu Ramchandani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3550" y="152400"/>
            <a:ext cx="721690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588"/>
            <a:ext cx="9144003" cy="4786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691725" y="1027150"/>
            <a:ext cx="7621500" cy="3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 market growth and its relevance to your industries.</a:t>
            </a:r>
            <a:endParaRPr sz="4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V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alued at USD 233.46 billion in 2024 and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Projected to reach USD 1,771.62 billion by 2032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-"/>
            </a:pP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The AI chips market has quadrupled in value since 2021 ($10.8 billion), reaching $44.3 billion in 2025.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691725" y="404475"/>
            <a:ext cx="35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Himanshu Ramchandani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0" title="Screenshot 2025-03-24 at 11.55.5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337341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/>
        </p:nvSpPr>
        <p:spPr>
          <a:xfrm>
            <a:off x="208125" y="3587575"/>
            <a:ext cx="8715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Capital Raised by AI Startups in 2023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1" title="Screenshot 2025-03-24 at 11.57.2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0700" y="118425"/>
            <a:ext cx="6422599" cy="490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